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90" r:id="rId2"/>
    <p:sldId id="291" r:id="rId3"/>
    <p:sldId id="292" r:id="rId4"/>
    <p:sldId id="293" r:id="rId5"/>
    <p:sldId id="294" r:id="rId6"/>
    <p:sldId id="295" r:id="rId7"/>
    <p:sldId id="297" r:id="rId8"/>
    <p:sldId id="296" r:id="rId9"/>
    <p:sldId id="299" r:id="rId10"/>
    <p:sldId id="300" r:id="rId11"/>
    <p:sldId id="301" r:id="rId12"/>
    <p:sldId id="302" r:id="rId13"/>
    <p:sldId id="303" r:id="rId14"/>
    <p:sldId id="304" r:id="rId15"/>
    <p:sldId id="305" r:id="rId16"/>
    <p:sldId id="306" r:id="rId17"/>
    <p:sldId id="307" r:id="rId18"/>
    <p:sldId id="308" r:id="rId19"/>
    <p:sldId id="309" r:id="rId20"/>
    <p:sldId id="310" r:id="rId21"/>
    <p:sldId id="311" r:id="rId22"/>
    <p:sldId id="312" r:id="rId23"/>
    <p:sldId id="313" r:id="rId24"/>
    <p:sldId id="314" r:id="rId25"/>
    <p:sldId id="315" r:id="rId26"/>
    <p:sldId id="316" r:id="rId27"/>
    <p:sldId id="317" r:id="rId28"/>
    <p:sldId id="318" r:id="rId29"/>
    <p:sldId id="319" r:id="rId30"/>
    <p:sldId id="320" r:id="rId31"/>
    <p:sldId id="321" r:id="rId32"/>
    <p:sldId id="322" r:id="rId33"/>
    <p:sldId id="298" r:id="rId34"/>
    <p:sldId id="275" r:id="rId35"/>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FF"/>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858" autoAdjust="0"/>
  </p:normalViewPr>
  <p:slideViewPr>
    <p:cSldViewPr snapToGrid="0">
      <p:cViewPr varScale="1">
        <p:scale>
          <a:sx n="124" d="100"/>
          <a:sy n="124" d="100"/>
        </p:scale>
        <p:origin x="1672" y="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67E718-A679-4BD0-9F32-AC7A02909789}" type="datetimeFigureOut">
              <a:rPr kumimoji="1" lang="ja-JP" altLang="en-US" smtClean="0"/>
              <a:t>2024/6/30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CAF5B5-C1F7-4C84-8E15-B630A5D4FD42}" type="slidenum">
              <a:rPr kumimoji="1" lang="ja-JP" altLang="en-US" smtClean="0"/>
              <a:t>‹#›</a:t>
            </a:fld>
            <a:endParaRPr kumimoji="1" lang="ja-JP" altLang="en-US"/>
          </a:p>
        </p:txBody>
      </p:sp>
    </p:spTree>
    <p:extLst>
      <p:ext uri="{BB962C8B-B14F-4D97-AF65-F5344CB8AC3E}">
        <p14:creationId xmlns:p14="http://schemas.microsoft.com/office/powerpoint/2010/main" val="190307785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青色の部分がガウス過程の予測分布となっており、この予測分布から緑色の獲得関数の値が出てくる。</a:t>
            </a:r>
            <a:endParaRPr kumimoji="1" lang="en-US" altLang="ja-JP" dirty="0"/>
          </a:p>
          <a:p>
            <a:r>
              <a:rPr kumimoji="1" lang="ja-JP" altLang="en-US" dirty="0"/>
              <a:t>その獲得関数が最大となるところで次のデータをサンプルする。</a:t>
            </a:r>
            <a:endParaRPr kumimoji="1" lang="en-US" altLang="ja-JP" dirty="0"/>
          </a:p>
          <a:p>
            <a:r>
              <a:rPr kumimoji="1" lang="ja-JP" altLang="en-US" dirty="0"/>
              <a:t>最終的に、形状の分からないブラックボックス関数の最大値を得ようとする。</a:t>
            </a:r>
            <a:endParaRPr kumimoji="1" lang="en-US" altLang="ja-JP" dirty="0"/>
          </a:p>
          <a:p>
            <a:endParaRPr kumimoji="1" lang="en-US" altLang="ja-JP" dirty="0"/>
          </a:p>
          <a:p>
            <a:r>
              <a:rPr kumimoji="1" lang="ja-JP" altLang="en-US" dirty="0"/>
              <a:t>一方で、</a:t>
            </a:r>
            <a:r>
              <a:rPr kumimoji="1" lang="en-US" altLang="ja-JP" dirty="0"/>
              <a:t>GP</a:t>
            </a:r>
            <a:r>
              <a:rPr kumimoji="1" lang="ja-JP" altLang="en-US" dirty="0"/>
              <a:t>を使って</a:t>
            </a:r>
            <a:r>
              <a:rPr kumimoji="1" lang="en-US" altLang="ja-JP" dirty="0"/>
              <a:t>BBO</a:t>
            </a:r>
            <a:r>
              <a:rPr kumimoji="1" lang="ja-JP" altLang="en-US" dirty="0"/>
              <a:t>するとき、観測ノイズ分散</a:t>
            </a:r>
            <a:r>
              <a:rPr kumimoji="1" lang="en-US" altLang="ja-JP" dirty="0"/>
              <a:t>σ^2</a:t>
            </a:r>
            <a:r>
              <a:rPr kumimoji="1" lang="ja-JP" altLang="en-US" dirty="0"/>
              <a:t>が等分散と仮定することが多いが、</a:t>
            </a:r>
            <a:endParaRPr kumimoji="1" lang="en-US" altLang="ja-JP" dirty="0"/>
          </a:p>
          <a:p>
            <a:r>
              <a:rPr kumimoji="1" lang="ja-JP" altLang="en-US" dirty="0"/>
              <a:t>この仮定は多くの事例で満たされないという事が近年の研究から報告されている。</a:t>
            </a:r>
            <a:endParaRPr kumimoji="1" lang="en-US" altLang="ja-JP" dirty="0"/>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3</a:t>
            </a:fld>
            <a:endParaRPr kumimoji="1" lang="ja-JP" altLang="en-US"/>
          </a:p>
        </p:txBody>
      </p:sp>
    </p:spTree>
    <p:extLst>
      <p:ext uri="{BB962C8B-B14F-4D97-AF65-F5344CB8AC3E}">
        <p14:creationId xmlns:p14="http://schemas.microsoft.com/office/powerpoint/2010/main" val="18146126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アルゴリズムのまとめと数値実験について。</a:t>
            </a:r>
            <a:endParaRPr kumimoji="1" lang="en-US" altLang="ja-JP" dirty="0"/>
          </a:p>
          <a:p>
            <a:endParaRPr kumimoji="1" lang="en-US" altLang="ja-JP" dirty="0"/>
          </a:p>
          <a:p>
            <a:r>
              <a:rPr kumimoji="1" lang="ja-JP" altLang="en-US" dirty="0"/>
              <a:t>今回提案した手法を、改めて</a:t>
            </a:r>
            <a:r>
              <a:rPr kumimoji="1" lang="en-US" altLang="ja-JP" dirty="0" err="1"/>
              <a:t>qRAHBO</a:t>
            </a:r>
            <a:r>
              <a:rPr kumimoji="1" lang="ja-JP" altLang="en-US" dirty="0"/>
              <a:t>と名前を付ける。</a:t>
            </a:r>
            <a:endParaRPr kumimoji="1" lang="en-US" altLang="ja-JP" dirty="0"/>
          </a:p>
          <a:p>
            <a:r>
              <a:rPr kumimoji="1" lang="ja-JP" altLang="en-US" dirty="0"/>
              <a:t>通常の</a:t>
            </a:r>
            <a:r>
              <a:rPr kumimoji="1" lang="en-US" altLang="ja-JP" dirty="0"/>
              <a:t>RAHBO</a:t>
            </a:r>
            <a:r>
              <a:rPr kumimoji="1" lang="ja-JP" altLang="en-US" dirty="0"/>
              <a:t>と異なる点は赤字で示している。</a:t>
            </a:r>
            <a:endParaRPr kumimoji="1" lang="en-US" altLang="ja-JP" dirty="0"/>
          </a:p>
          <a:p>
            <a:endParaRPr kumimoji="1" lang="en-US" altLang="ja-JP" dirty="0"/>
          </a:p>
          <a:p>
            <a:r>
              <a:rPr kumimoji="1" lang="en-US" altLang="ja-JP" dirty="0"/>
              <a:t>3.</a:t>
            </a:r>
            <a:r>
              <a:rPr kumimoji="1" lang="ja-JP" altLang="en-US" dirty="0"/>
              <a:t>の</a:t>
            </a:r>
            <a:r>
              <a:rPr kumimoji="1" lang="en-US" altLang="ja-JP" dirty="0"/>
              <a:t>MC</a:t>
            </a:r>
            <a:r>
              <a:rPr kumimoji="1" lang="ja-JP" altLang="en-US" dirty="0"/>
              <a:t>獲得関数は、前頁の、一つにまとめた予測分布から計算した</a:t>
            </a:r>
            <a:r>
              <a:rPr kumimoji="1" lang="en-US" altLang="ja-JP" dirty="0"/>
              <a:t>MC</a:t>
            </a:r>
            <a:r>
              <a:rPr kumimoji="1" lang="ja-JP" altLang="en-US" dirty="0"/>
              <a:t>獲得関数の事。</a:t>
            </a:r>
            <a:endParaRPr kumimoji="1" lang="en-US" altLang="ja-JP" dirty="0"/>
          </a:p>
          <a:p>
            <a:r>
              <a:rPr kumimoji="1" lang="en-US" altLang="ja-JP" dirty="0"/>
              <a:t>q</a:t>
            </a:r>
            <a:r>
              <a:rPr kumimoji="1" lang="ja-JP" altLang="en-US" dirty="0"/>
              <a:t>個の新たな学習データを追加する。</a:t>
            </a:r>
            <a:endParaRPr kumimoji="1" lang="en-US" altLang="ja-JP" dirty="0"/>
          </a:p>
          <a:p>
            <a:endParaRPr kumimoji="1" lang="en-US" altLang="ja-JP" dirty="0"/>
          </a:p>
          <a:p>
            <a:r>
              <a:rPr kumimoji="1" lang="en-US" altLang="ja-JP" dirty="0"/>
              <a:t>q</a:t>
            </a:r>
            <a:r>
              <a:rPr kumimoji="1" lang="ja-JP" altLang="en-US" dirty="0"/>
              <a:t>個にしているというのが、並列化しているという事。</a:t>
            </a:r>
            <a:endParaRPr kumimoji="1" lang="en-US" altLang="ja-JP" dirty="0"/>
          </a:p>
          <a:p>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12</a:t>
            </a:fld>
            <a:endParaRPr kumimoji="1" lang="ja-JP" altLang="en-US"/>
          </a:p>
        </p:txBody>
      </p:sp>
    </p:spTree>
    <p:extLst>
      <p:ext uri="{BB962C8B-B14F-4D97-AF65-F5344CB8AC3E}">
        <p14:creationId xmlns:p14="http://schemas.microsoft.com/office/powerpoint/2010/main" val="10999156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数値実験について</a:t>
            </a:r>
            <a:endParaRPr kumimoji="1" lang="en-US" altLang="ja-JP" dirty="0"/>
          </a:p>
          <a:p>
            <a:endParaRPr kumimoji="1" lang="en-US" altLang="ja-JP" dirty="0"/>
          </a:p>
          <a:p>
            <a:r>
              <a:rPr kumimoji="1" lang="ja-JP" altLang="en-US" dirty="0"/>
              <a:t>意分散</a:t>
            </a:r>
            <a:r>
              <a:rPr kumimoji="1" lang="en-US" altLang="ja-JP" dirty="0"/>
              <a:t>GP</a:t>
            </a:r>
            <a:r>
              <a:rPr kumimoji="1" lang="ja-JP" altLang="en-US" dirty="0"/>
              <a:t>をどのように構築するのかについては、近年提案されていた</a:t>
            </a:r>
            <a:r>
              <a:rPr kumimoji="1" lang="en-US" altLang="ja-JP" dirty="0"/>
              <a:t>IMLHGP2</a:t>
            </a:r>
            <a:r>
              <a:rPr kumimoji="1" lang="ja-JP" altLang="en-US" dirty="0"/>
              <a:t>アルゴリズムという物をさいよう。</a:t>
            </a:r>
            <a:endParaRPr kumimoji="1" lang="en-US" altLang="ja-JP" dirty="0"/>
          </a:p>
          <a:p>
            <a:r>
              <a:rPr kumimoji="1" lang="ja-JP" altLang="en-US" dirty="0"/>
              <a:t>カーネル関数については、二回微分できる事がひつようなので、</a:t>
            </a:r>
            <a:r>
              <a:rPr kumimoji="1" lang="en-US" altLang="ja-JP" dirty="0"/>
              <a:t>Mattern5/2</a:t>
            </a:r>
            <a:r>
              <a:rPr kumimoji="1" lang="ja-JP" altLang="en-US" dirty="0"/>
              <a:t>を使う。</a:t>
            </a:r>
            <a:endParaRPr kumimoji="1" lang="en-US" altLang="ja-JP" dirty="0"/>
          </a:p>
          <a:p>
            <a:endParaRPr kumimoji="1" lang="en-US" altLang="ja-JP" dirty="0"/>
          </a:p>
          <a:p>
            <a:endParaRPr kumimoji="1" lang="en-US" altLang="ja-JP" dirty="0"/>
          </a:p>
          <a:p>
            <a:r>
              <a:rPr kumimoji="1" lang="ja-JP" altLang="en-US" dirty="0"/>
              <a:t>ベンチマーク関数について、</a:t>
            </a:r>
            <a:endParaRPr kumimoji="1" lang="en-US" altLang="ja-JP" dirty="0"/>
          </a:p>
          <a:p>
            <a:r>
              <a:rPr kumimoji="1" lang="en-US" altLang="ja-JP" dirty="0"/>
              <a:t>F(x)</a:t>
            </a:r>
            <a:r>
              <a:rPr kumimoji="1" lang="ja-JP" altLang="en-US" dirty="0"/>
              <a:t>は多峰であるが、ノイズを考慮すると最適解が一つになるような問題設定を</a:t>
            </a:r>
            <a:r>
              <a:rPr kumimoji="1" lang="en-US" altLang="ja-JP" dirty="0"/>
              <a:t>2</a:t>
            </a:r>
            <a:r>
              <a:rPr kumimoji="1" lang="ja-JP" altLang="en-US" dirty="0"/>
              <a:t>つ用意した。</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14</a:t>
            </a:fld>
            <a:endParaRPr kumimoji="1" lang="ja-JP" altLang="en-US"/>
          </a:p>
        </p:txBody>
      </p:sp>
    </p:spTree>
    <p:extLst>
      <p:ext uri="{BB962C8B-B14F-4D97-AF65-F5344CB8AC3E}">
        <p14:creationId xmlns:p14="http://schemas.microsoft.com/office/powerpoint/2010/main" val="10407055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まずは、従来手法と比較するために、ｑ＝</a:t>
            </a:r>
            <a:r>
              <a:rPr kumimoji="1" lang="en-US" altLang="ja-JP" dirty="0"/>
              <a:t>1</a:t>
            </a:r>
            <a:r>
              <a:rPr kumimoji="1" lang="ja-JP" altLang="en-US" dirty="0"/>
              <a:t>を試した。</a:t>
            </a:r>
            <a:endParaRPr kumimoji="1" lang="en-US" altLang="ja-JP" dirty="0"/>
          </a:p>
          <a:p>
            <a:endParaRPr kumimoji="1" lang="en-US" altLang="ja-JP" dirty="0"/>
          </a:p>
          <a:p>
            <a:r>
              <a:rPr kumimoji="1" lang="ja-JP" altLang="en-US" dirty="0"/>
              <a:t>結論は提案手法が従来の手法に匹敵する性能を示すと言える。</a:t>
            </a:r>
            <a:endParaRPr kumimoji="1" lang="en-US" altLang="ja-JP" dirty="0"/>
          </a:p>
          <a:p>
            <a:endParaRPr kumimoji="1" lang="en-US" altLang="ja-JP" dirty="0"/>
          </a:p>
          <a:p>
            <a:r>
              <a:rPr kumimoji="1" lang="ja-JP" altLang="en-US" dirty="0"/>
              <a:t>評価指標について、累積リグレット、単純リグレットともに、値が小さければ小さいほどよい。　</a:t>
            </a:r>
            <a:endParaRPr kumimoji="1" lang="en-US" altLang="ja-JP" dirty="0"/>
          </a:p>
          <a:p>
            <a:endParaRPr kumimoji="1" lang="en-US" altLang="ja-JP" dirty="0"/>
          </a:p>
          <a:p>
            <a:r>
              <a:rPr kumimoji="1" lang="ja-JP" altLang="en-US" dirty="0"/>
              <a:t>赤と緑が今回の手法。</a:t>
            </a:r>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15</a:t>
            </a:fld>
            <a:endParaRPr kumimoji="1" lang="ja-JP" altLang="en-US"/>
          </a:p>
        </p:txBody>
      </p:sp>
    </p:spTree>
    <p:extLst>
      <p:ext uri="{BB962C8B-B14F-4D97-AF65-F5344CB8AC3E}">
        <p14:creationId xmlns:p14="http://schemas.microsoft.com/office/powerpoint/2010/main" val="18567757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並列化した時の性能について（</a:t>
            </a:r>
            <a:r>
              <a:rPr kumimoji="1" lang="en-US" altLang="ja-JP" dirty="0"/>
              <a:t>q &gt; 1</a:t>
            </a:r>
            <a:r>
              <a:rPr kumimoji="1" lang="ja-JP" altLang="en-US" dirty="0"/>
              <a:t>）</a:t>
            </a:r>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16</a:t>
            </a:fld>
            <a:endParaRPr kumimoji="1" lang="ja-JP" altLang="en-US"/>
          </a:p>
        </p:txBody>
      </p:sp>
    </p:spTree>
    <p:extLst>
      <p:ext uri="{BB962C8B-B14F-4D97-AF65-F5344CB8AC3E}">
        <p14:creationId xmlns:p14="http://schemas.microsoft.com/office/powerpoint/2010/main" val="5136937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17</a:t>
            </a:fld>
            <a:endParaRPr kumimoji="1" lang="ja-JP" altLang="en-US"/>
          </a:p>
        </p:txBody>
      </p:sp>
    </p:spTree>
    <p:extLst>
      <p:ext uri="{BB962C8B-B14F-4D97-AF65-F5344CB8AC3E}">
        <p14:creationId xmlns:p14="http://schemas.microsoft.com/office/powerpoint/2010/main" val="3868092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近年</a:t>
            </a:r>
            <a:r>
              <a:rPr kumimoji="1" lang="en-US" altLang="ja-JP" dirty="0"/>
              <a:t>RAHBO(</a:t>
            </a:r>
            <a:r>
              <a:rPr kumimoji="1" lang="ja-JP" altLang="en-US" dirty="0"/>
              <a:t>ラーボ</a:t>
            </a:r>
            <a:r>
              <a:rPr kumimoji="1" lang="en-US" altLang="ja-JP" dirty="0"/>
              <a:t>)</a:t>
            </a:r>
            <a:r>
              <a:rPr kumimoji="1" lang="ja-JP" altLang="en-US" dirty="0"/>
              <a:t>という手法が提案された。</a:t>
            </a:r>
            <a:endParaRPr kumimoji="1" lang="en-US" altLang="ja-JP" dirty="0"/>
          </a:p>
          <a:p>
            <a:r>
              <a:rPr kumimoji="1" lang="en-US" altLang="ja-JP" dirty="0"/>
              <a:t>RAHBO</a:t>
            </a:r>
            <a:r>
              <a:rPr kumimoji="1" lang="ja-JP" altLang="en-US" dirty="0"/>
              <a:t>では入力依存の異分散観測ノイズ分散</a:t>
            </a:r>
            <a:r>
              <a:rPr kumimoji="1" lang="en-US" altLang="ja-JP" dirty="0"/>
              <a:t>g(x)</a:t>
            </a:r>
            <a:r>
              <a:rPr kumimoji="1" lang="ja-JP" altLang="en-US" dirty="0"/>
              <a:t>を最小化しつつ、ブラックボックス関数</a:t>
            </a:r>
            <a:r>
              <a:rPr kumimoji="1" lang="en-US" altLang="ja-JP" dirty="0"/>
              <a:t>f(x)</a:t>
            </a:r>
            <a:r>
              <a:rPr kumimoji="1" lang="ja-JP" altLang="en-US" dirty="0"/>
              <a:t>も最大化する。</a:t>
            </a:r>
            <a:endParaRPr kumimoji="1" lang="en-US" altLang="ja-JP" dirty="0"/>
          </a:p>
          <a:p>
            <a:endParaRPr kumimoji="1" lang="en-US" altLang="ja-JP" dirty="0"/>
          </a:p>
          <a:p>
            <a:r>
              <a:rPr kumimoji="1" lang="ja-JP" altLang="en-US" dirty="0"/>
              <a:t>上ふたつのグラフについて、</a:t>
            </a:r>
            <a:endParaRPr kumimoji="1" lang="en-US" altLang="ja-JP" dirty="0"/>
          </a:p>
          <a:p>
            <a:r>
              <a:rPr kumimoji="1" lang="ja-JP" altLang="en-US" dirty="0"/>
              <a:t>左側について、</a:t>
            </a:r>
            <a:r>
              <a:rPr kumimoji="1" lang="en-US" altLang="ja-JP" dirty="0"/>
              <a:t>x=1.0</a:t>
            </a:r>
            <a:r>
              <a:rPr kumimoji="1" lang="ja-JP" altLang="en-US" dirty="0"/>
              <a:t>より大きいところで、観測ノイズ分散が大きくなるような設定にしている。</a:t>
            </a:r>
            <a:endParaRPr kumimoji="1" lang="en-US" altLang="ja-JP" dirty="0"/>
          </a:p>
          <a:p>
            <a:r>
              <a:rPr kumimoji="1" lang="ja-JP" altLang="en-US" dirty="0"/>
              <a:t>この時に望ましい解は左 </a:t>
            </a:r>
            <a:r>
              <a:rPr kumimoji="1" lang="en-US" altLang="ja-JP" dirty="0"/>
              <a:t>or </a:t>
            </a:r>
            <a:r>
              <a:rPr kumimoji="1" lang="ja-JP" altLang="en-US" dirty="0"/>
              <a:t>右かでいうと、左側となる（ノイズが小さいから）</a:t>
            </a:r>
            <a:endParaRPr kumimoji="1" lang="en-US" altLang="ja-JP" dirty="0"/>
          </a:p>
          <a:p>
            <a:r>
              <a:rPr kumimoji="1" lang="ja-JP" altLang="en-US" dirty="0"/>
              <a:t>しかし、通常のベイズ最適化では右側の高ノイズ分散の領域を取ってきてしまう事がある。</a:t>
            </a:r>
            <a:endParaRPr kumimoji="1" lang="en-US" altLang="ja-JP" dirty="0"/>
          </a:p>
          <a:p>
            <a:endParaRPr kumimoji="1" lang="en-US" altLang="ja-JP" dirty="0"/>
          </a:p>
          <a:p>
            <a:r>
              <a:rPr kumimoji="1" lang="ja-JP" altLang="en-US" dirty="0"/>
              <a:t>一方で、</a:t>
            </a:r>
            <a:r>
              <a:rPr kumimoji="1" lang="en-US" altLang="ja-JP" dirty="0"/>
              <a:t>RAHBO</a:t>
            </a:r>
            <a:r>
              <a:rPr kumimoji="1" lang="ja-JP" altLang="en-US" dirty="0"/>
              <a:t>を使うと、観測ノイズの小さい方の解が得られるという記載が論文にある。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4</a:t>
            </a:fld>
            <a:endParaRPr kumimoji="1" lang="ja-JP" altLang="en-US"/>
          </a:p>
        </p:txBody>
      </p:sp>
    </p:spTree>
    <p:extLst>
      <p:ext uri="{BB962C8B-B14F-4D97-AF65-F5344CB8AC3E}">
        <p14:creationId xmlns:p14="http://schemas.microsoft.com/office/powerpoint/2010/main" val="21200864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実現方法をより詳細な説明について。</a:t>
            </a:r>
            <a:endParaRPr kumimoji="1" lang="en-US" altLang="ja-JP" dirty="0"/>
          </a:p>
          <a:p>
            <a:endParaRPr kumimoji="1" lang="en-US" altLang="ja-JP" dirty="0"/>
          </a:p>
          <a:p>
            <a:r>
              <a:rPr kumimoji="1" lang="ja-JP" altLang="en-US" dirty="0"/>
              <a:t>平均分散目的関数という、ファイナンスの分野で知られているものを使う。</a:t>
            </a:r>
            <a:r>
              <a:rPr kumimoji="1" lang="en-US" altLang="ja-JP" dirty="0"/>
              <a:t>h(x) = f(x) – ag(x)</a:t>
            </a:r>
          </a:p>
          <a:p>
            <a:r>
              <a:rPr kumimoji="1" lang="ja-JP" altLang="en-US" dirty="0"/>
              <a:t>この関数を最大化するという形で、最大化問題を解こうとする。</a:t>
            </a:r>
            <a:endParaRPr kumimoji="1" lang="en-US" altLang="ja-JP" dirty="0"/>
          </a:p>
          <a:p>
            <a:endParaRPr kumimoji="1" lang="en-US" altLang="ja-JP" dirty="0"/>
          </a:p>
          <a:p>
            <a:r>
              <a:rPr kumimoji="1" lang="en-US" altLang="ja-JP" dirty="0"/>
              <a:t>RAHBO</a:t>
            </a:r>
            <a:r>
              <a:rPr kumimoji="1" lang="ja-JP" altLang="en-US" dirty="0"/>
              <a:t>のアルゴリズムとしては、</a:t>
            </a:r>
            <a:r>
              <a:rPr kumimoji="1" lang="en-US" altLang="ja-JP" dirty="0"/>
              <a:t>step</a:t>
            </a:r>
            <a:r>
              <a:rPr kumimoji="1" lang="ja-JP" altLang="en-US" dirty="0"/>
              <a:t>１と</a:t>
            </a:r>
            <a:r>
              <a:rPr kumimoji="1" lang="en-US" altLang="ja-JP" dirty="0"/>
              <a:t>step4</a:t>
            </a:r>
            <a:r>
              <a:rPr kumimoji="1" lang="ja-JP" altLang="en-US" dirty="0"/>
              <a:t>は同じ。</a:t>
            </a:r>
            <a:endParaRPr kumimoji="1" lang="en-US" altLang="ja-JP" dirty="0"/>
          </a:p>
          <a:p>
            <a:r>
              <a:rPr kumimoji="1" lang="en-US" altLang="ja-JP" dirty="0"/>
              <a:t>Step</a:t>
            </a:r>
            <a:r>
              <a:rPr kumimoji="1" lang="ja-JP" altLang="en-US" dirty="0"/>
              <a:t>２では、</a:t>
            </a:r>
            <a:r>
              <a:rPr kumimoji="1" lang="en-US" altLang="ja-JP" dirty="0"/>
              <a:t>f(x)</a:t>
            </a:r>
            <a:r>
              <a:rPr kumimoji="1" lang="ja-JP" altLang="en-US" dirty="0"/>
              <a:t>と</a:t>
            </a:r>
            <a:r>
              <a:rPr kumimoji="1" lang="en-US" altLang="ja-JP" dirty="0"/>
              <a:t>g(x)</a:t>
            </a:r>
            <a:r>
              <a:rPr kumimoji="1" lang="ja-JP" altLang="en-US" dirty="0"/>
              <a:t>それぞれに対応した二つの</a:t>
            </a:r>
            <a:r>
              <a:rPr kumimoji="1" lang="en-US" altLang="ja-JP" dirty="0"/>
              <a:t>GP</a:t>
            </a:r>
            <a:r>
              <a:rPr kumimoji="1" lang="ja-JP" altLang="en-US" dirty="0"/>
              <a:t>を意分散</a:t>
            </a:r>
            <a:r>
              <a:rPr kumimoji="1" lang="en-US" altLang="ja-JP" dirty="0"/>
              <a:t>GP</a:t>
            </a:r>
            <a:r>
              <a:rPr kumimoji="1" lang="ja-JP" altLang="en-US" dirty="0"/>
              <a:t>として、、</a:t>
            </a: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5</a:t>
            </a:fld>
            <a:endParaRPr kumimoji="1" lang="ja-JP" altLang="en-US"/>
          </a:p>
        </p:txBody>
      </p:sp>
    </p:spTree>
    <p:extLst>
      <p:ext uri="{BB962C8B-B14F-4D97-AF65-F5344CB8AC3E}">
        <p14:creationId xmlns:p14="http://schemas.microsoft.com/office/powerpoint/2010/main" val="15797984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ふたつ目のトピック</a:t>
            </a:r>
            <a:endParaRPr kumimoji="1" lang="en-US" altLang="ja-JP" dirty="0"/>
          </a:p>
          <a:p>
            <a:endParaRPr kumimoji="1" lang="en-US" altLang="ja-JP" dirty="0"/>
          </a:p>
          <a:p>
            <a:r>
              <a:rPr kumimoji="1" lang="en-US" altLang="ja-JP" dirty="0"/>
              <a:t>L</a:t>
            </a:r>
            <a:r>
              <a:rPr kumimoji="1" lang="ja-JP" altLang="en-US" dirty="0"/>
              <a:t>の勾配を求めることが出来れば、最適化を進めることが出来る。</a:t>
            </a:r>
            <a:endParaRPr kumimoji="1" lang="en-US" altLang="ja-JP" dirty="0"/>
          </a:p>
          <a:p>
            <a:r>
              <a:rPr kumimoji="1" lang="ja-JP" altLang="en-US" dirty="0"/>
              <a:t>なので、</a:t>
            </a:r>
            <a:r>
              <a:rPr kumimoji="1" lang="en-US" altLang="ja-JP" dirty="0"/>
              <a:t>L</a:t>
            </a:r>
            <a:r>
              <a:rPr kumimoji="1" lang="ja-JP" altLang="en-US" dirty="0"/>
              <a:t>の勾配を求めることを考える。</a:t>
            </a:r>
            <a:endParaRPr kumimoji="1" lang="en-US" altLang="ja-JP" dirty="0"/>
          </a:p>
          <a:p>
            <a:endParaRPr kumimoji="1" lang="en-US" altLang="ja-JP" dirty="0"/>
          </a:p>
          <a:p>
            <a:r>
              <a:rPr kumimoji="1" lang="en-US" altLang="ja-JP" dirty="0" err="1"/>
              <a:t>v^k</a:t>
            </a:r>
            <a:r>
              <a:rPr kumimoji="1" lang="ja-JP" altLang="en-US" dirty="0"/>
              <a:t>は多変量正規分布に従う確率変数なので、微分の計算を難しくしている。</a:t>
            </a:r>
            <a:endParaRPr kumimoji="1" lang="en-US" altLang="ja-JP" dirty="0"/>
          </a:p>
          <a:p>
            <a:r>
              <a:rPr kumimoji="1" lang="ja-JP" altLang="en-US" dirty="0"/>
              <a:t>そこで、最パラメータ化のトリックを用いることによって、微分が計算できるようになる。</a:t>
            </a:r>
            <a:endParaRPr kumimoji="1" lang="en-US" altLang="ja-JP" dirty="0"/>
          </a:p>
          <a:p>
            <a:endParaRPr kumimoji="1" lang="en-US" altLang="ja-JP" dirty="0"/>
          </a:p>
          <a:p>
            <a:r>
              <a:rPr kumimoji="1" lang="ja-JP" altLang="en-US" dirty="0"/>
              <a:t>ここで、一つ強調するべき点として、</a:t>
            </a:r>
            <a:endParaRPr kumimoji="1" lang="en-US" altLang="ja-JP" dirty="0"/>
          </a:p>
          <a:p>
            <a:r>
              <a:rPr kumimoji="1" lang="ja-JP" altLang="en-US" dirty="0"/>
              <a:t>ＲＡＨＢＯでは予測分布が二つ存在しているので、ＭＣ獲得関数として自然にとらえなおすことが出来ず、</a:t>
            </a:r>
            <a:endParaRPr kumimoji="1" lang="en-US" altLang="ja-JP" dirty="0"/>
          </a:p>
          <a:p>
            <a:r>
              <a:rPr kumimoji="1" lang="ja-JP" altLang="en-US" dirty="0"/>
              <a:t>ＭＣ獲得関数を用いた並列ベイズ最適化が困難であるという状況がある。</a:t>
            </a:r>
            <a:endParaRPr kumimoji="1" lang="en-US" altLang="ja-JP" dirty="0"/>
          </a:p>
          <a:p>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6</a:t>
            </a:fld>
            <a:endParaRPr kumimoji="1" lang="ja-JP" altLang="en-US"/>
          </a:p>
        </p:txBody>
      </p:sp>
    </p:spTree>
    <p:extLst>
      <p:ext uri="{BB962C8B-B14F-4D97-AF65-F5344CB8AC3E}">
        <p14:creationId xmlns:p14="http://schemas.microsoft.com/office/powerpoint/2010/main" val="2249601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ここまでが研究背景</a:t>
            </a:r>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7</a:t>
            </a:fld>
            <a:endParaRPr kumimoji="1" lang="ja-JP" altLang="en-US"/>
          </a:p>
        </p:txBody>
      </p:sp>
    </p:spTree>
    <p:extLst>
      <p:ext uri="{BB962C8B-B14F-4D97-AF65-F5344CB8AC3E}">
        <p14:creationId xmlns:p14="http://schemas.microsoft.com/office/powerpoint/2010/main" val="26118365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本研究の目的は「</a:t>
            </a:r>
            <a:r>
              <a:rPr kumimoji="1" lang="en-US" altLang="ja-JP" dirty="0"/>
              <a:t>MC</a:t>
            </a:r>
            <a:r>
              <a:rPr kumimoji="1" lang="ja-JP" altLang="en-US" dirty="0"/>
              <a:t>獲得関数を用いた</a:t>
            </a:r>
            <a:r>
              <a:rPr kumimoji="1" lang="en-US" altLang="ja-JP" dirty="0"/>
              <a:t>RAHBO</a:t>
            </a:r>
            <a:r>
              <a:rPr kumimoji="1" lang="ja-JP" altLang="en-US" dirty="0"/>
              <a:t>の実現」を目指している。</a:t>
            </a:r>
            <a:endParaRPr kumimoji="1" lang="en-US" altLang="ja-JP" dirty="0"/>
          </a:p>
          <a:p>
            <a:endParaRPr kumimoji="1" lang="en-US" altLang="ja-JP" dirty="0"/>
          </a:p>
          <a:p>
            <a:r>
              <a:rPr kumimoji="1" lang="ja-JP" altLang="en-US" dirty="0"/>
              <a:t>コレが実現できると、、、（スライドに書いてある通り）</a:t>
            </a:r>
            <a:endParaRPr kumimoji="1" lang="en-US" altLang="ja-JP" dirty="0"/>
          </a:p>
          <a:p>
            <a:endParaRPr kumimoji="1" lang="en-US" altLang="ja-JP" dirty="0"/>
          </a:p>
          <a:p>
            <a:r>
              <a:rPr kumimoji="1" lang="ja-JP" altLang="en-US" dirty="0"/>
              <a:t>適応的実験計画法について、</a:t>
            </a:r>
            <a:endParaRPr kumimoji="1" lang="en-US" altLang="ja-JP" dirty="0"/>
          </a:p>
          <a:p>
            <a:r>
              <a:rPr kumimoji="1" lang="ja-JP" altLang="en-US" dirty="0"/>
              <a:t>右下の図で、或る装置に実験条件を与えないといけない、しかし逐次的に与えられないというような状況がある。</a:t>
            </a:r>
            <a:endParaRPr kumimoji="1" lang="en-US" altLang="ja-JP" dirty="0"/>
          </a:p>
          <a:p>
            <a:r>
              <a:rPr kumimoji="1" lang="ja-JP" altLang="en-US" dirty="0"/>
              <a:t>この時に、複数の実験条件（たとえば</a:t>
            </a:r>
            <a:r>
              <a:rPr kumimoji="1" lang="en-US" altLang="ja-JP" dirty="0"/>
              <a:t>10</a:t>
            </a:r>
            <a:r>
              <a:rPr kumimoji="1" lang="ja-JP" altLang="en-US" dirty="0"/>
              <a:t>個）を一気に用意しておきたいときに、このような技術が役に立つであろう。</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8</a:t>
            </a:fld>
            <a:endParaRPr kumimoji="1" lang="ja-JP" altLang="en-US"/>
          </a:p>
        </p:txBody>
      </p:sp>
    </p:spTree>
    <p:extLst>
      <p:ext uri="{BB962C8B-B14F-4D97-AF65-F5344CB8AC3E}">
        <p14:creationId xmlns:p14="http://schemas.microsoft.com/office/powerpoint/2010/main" val="577584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ここからが提案手法</a:t>
            </a:r>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9</a:t>
            </a:fld>
            <a:endParaRPr kumimoji="1" lang="ja-JP" altLang="en-US"/>
          </a:p>
        </p:txBody>
      </p:sp>
    </p:spTree>
    <p:extLst>
      <p:ext uri="{BB962C8B-B14F-4D97-AF65-F5344CB8AC3E}">
        <p14:creationId xmlns:p14="http://schemas.microsoft.com/office/powerpoint/2010/main" val="11923971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（中央の図の説明）</a:t>
            </a:r>
            <a:endParaRPr kumimoji="1" lang="en-US" altLang="ja-JP" dirty="0"/>
          </a:p>
          <a:p>
            <a:r>
              <a:rPr kumimoji="1" lang="ja-JP" altLang="en-US" dirty="0"/>
              <a:t>●左側</a:t>
            </a:r>
            <a:endParaRPr kumimoji="1" lang="en-US" altLang="ja-JP" dirty="0"/>
          </a:p>
          <a:p>
            <a:r>
              <a:rPr kumimoji="1" lang="ja-JP" altLang="en-US" dirty="0"/>
              <a:t>通常の</a:t>
            </a:r>
            <a:r>
              <a:rPr kumimoji="1" lang="en-US" altLang="ja-JP" dirty="0"/>
              <a:t>BO</a:t>
            </a:r>
            <a:r>
              <a:rPr kumimoji="1" lang="ja-JP" altLang="en-US" dirty="0"/>
              <a:t>であれば、一つの</a:t>
            </a:r>
            <a:r>
              <a:rPr kumimoji="1" lang="en-US" altLang="ja-JP" dirty="0"/>
              <a:t>f(x)</a:t>
            </a:r>
            <a:r>
              <a:rPr kumimoji="1" lang="ja-JP" altLang="en-US" dirty="0"/>
              <a:t>の予測分布から獲得関数</a:t>
            </a:r>
            <a:r>
              <a:rPr kumimoji="1" lang="en-US" altLang="ja-JP" dirty="0" err="1"/>
              <a:t>a_f</a:t>
            </a:r>
            <a:r>
              <a:rPr kumimoji="1" lang="en-US" altLang="ja-JP" dirty="0"/>
              <a:t>(x)</a:t>
            </a:r>
            <a:r>
              <a:rPr kumimoji="1" lang="ja-JP" altLang="en-US" dirty="0"/>
              <a:t>が計算される。</a:t>
            </a:r>
            <a:endParaRPr kumimoji="1" lang="en-US" altLang="ja-JP" dirty="0"/>
          </a:p>
          <a:p>
            <a:endParaRPr kumimoji="1" lang="en-US" altLang="ja-JP" dirty="0"/>
          </a:p>
          <a:p>
            <a:r>
              <a:rPr kumimoji="1" lang="ja-JP" altLang="en-US" dirty="0"/>
              <a:t>●右側</a:t>
            </a:r>
            <a:endParaRPr kumimoji="1" lang="en-US" altLang="ja-JP" dirty="0"/>
          </a:p>
          <a:p>
            <a:r>
              <a:rPr kumimoji="1" lang="ja-JP" altLang="en-US" dirty="0"/>
              <a:t>一方で、</a:t>
            </a:r>
            <a:r>
              <a:rPr kumimoji="1" lang="en-US" altLang="ja-JP" dirty="0"/>
              <a:t>RAHBO</a:t>
            </a:r>
            <a:r>
              <a:rPr kumimoji="1" lang="ja-JP" altLang="en-US" dirty="0"/>
              <a:t>では</a:t>
            </a:r>
            <a:r>
              <a:rPr kumimoji="1" lang="en-US" altLang="ja-JP" dirty="0"/>
              <a:t>f(x), g(x)</a:t>
            </a:r>
            <a:r>
              <a:rPr kumimoji="1" lang="ja-JP" altLang="en-US" dirty="0"/>
              <a:t>それぞれの予測分布が存在しているので、それぞれの獲得関数</a:t>
            </a:r>
            <a:r>
              <a:rPr kumimoji="1" lang="en-US" altLang="ja-JP" dirty="0" err="1"/>
              <a:t>a_f</a:t>
            </a:r>
            <a:r>
              <a:rPr kumimoji="1" lang="en-US" altLang="ja-JP" dirty="0"/>
              <a:t>(x), </a:t>
            </a:r>
            <a:r>
              <a:rPr kumimoji="1" lang="en-US" altLang="ja-JP" dirty="0" err="1"/>
              <a:t>a_g</a:t>
            </a:r>
            <a:r>
              <a:rPr kumimoji="1" lang="en-US" altLang="ja-JP" dirty="0"/>
              <a:t>(x)</a:t>
            </a:r>
            <a:r>
              <a:rPr kumimoji="1" lang="ja-JP" altLang="en-US" dirty="0"/>
              <a:t>を計算した後で、</a:t>
            </a:r>
            <a:endParaRPr kumimoji="1" lang="en-US" altLang="ja-JP" dirty="0"/>
          </a:p>
          <a:p>
            <a:r>
              <a:rPr kumimoji="1" lang="ja-JP" altLang="en-US" dirty="0"/>
              <a:t>最後にそれらを用いて統合する（</a:t>
            </a:r>
            <a:r>
              <a:rPr kumimoji="1" lang="en-US" altLang="ja-JP" dirty="0" err="1"/>
              <a:t>a_f</a:t>
            </a:r>
            <a:r>
              <a:rPr kumimoji="1" lang="en-US" altLang="ja-JP" dirty="0"/>
              <a:t>(x)</a:t>
            </a:r>
            <a:r>
              <a:rPr kumimoji="1" lang="ja-JP" altLang="en-US" dirty="0"/>
              <a:t>　</a:t>
            </a:r>
            <a:r>
              <a:rPr kumimoji="1" lang="en-US" altLang="ja-JP" dirty="0"/>
              <a:t>– α</a:t>
            </a:r>
            <a:r>
              <a:rPr kumimoji="1" lang="ja-JP" altLang="en-US" dirty="0"/>
              <a:t>　</a:t>
            </a:r>
            <a:r>
              <a:rPr kumimoji="1" lang="en-US" altLang="ja-JP" dirty="0" err="1"/>
              <a:t>a_g</a:t>
            </a:r>
            <a:r>
              <a:rPr kumimoji="1" lang="en-US" altLang="ja-JP" dirty="0"/>
              <a:t>(x)</a:t>
            </a:r>
            <a:r>
              <a:rPr kumimoji="1" lang="ja-JP" altLang="en-US" dirty="0"/>
              <a:t>）という流れになっている。ここが並列化を阻害している部分。</a:t>
            </a:r>
            <a:endParaRPr kumimoji="1" lang="en-US" altLang="ja-JP" dirty="0"/>
          </a:p>
          <a:p>
            <a:endParaRPr kumimoji="1" lang="en-US" altLang="ja-JP" dirty="0"/>
          </a:p>
          <a:p>
            <a:r>
              <a:rPr kumimoji="1" lang="ja-JP" altLang="en-US" dirty="0"/>
              <a:t>提案手法のアイデアとしては、</a:t>
            </a:r>
            <a:endParaRPr kumimoji="1" lang="en-US" altLang="ja-JP" dirty="0"/>
          </a:p>
          <a:p>
            <a:r>
              <a:rPr kumimoji="1" lang="ja-JP" altLang="en-US" dirty="0"/>
              <a:t>多次元正規分布の性質、及び二つの予測分布の条件付き独立性により、</a:t>
            </a:r>
            <a:endParaRPr kumimoji="1" lang="en-US" altLang="ja-JP" dirty="0"/>
          </a:p>
          <a:p>
            <a:r>
              <a:rPr kumimoji="1" lang="ja-JP" altLang="en-US" dirty="0"/>
              <a:t>二つの予測分布から</a:t>
            </a:r>
            <a:r>
              <a:rPr kumimoji="1" lang="en-US" altLang="ja-JP" dirty="0"/>
              <a:t>h(x)</a:t>
            </a:r>
            <a:r>
              <a:rPr kumimoji="1" lang="ja-JP" altLang="en-US" dirty="0"/>
              <a:t>に対応する予測分布を構築できないかというところを考えた。</a:t>
            </a:r>
            <a:endParaRPr kumimoji="1" lang="en-US" altLang="ja-JP" dirty="0"/>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10</a:t>
            </a:fld>
            <a:endParaRPr kumimoji="1" lang="ja-JP" altLang="en-US"/>
          </a:p>
        </p:txBody>
      </p:sp>
    </p:spTree>
    <p:extLst>
      <p:ext uri="{BB962C8B-B14F-4D97-AF65-F5344CB8AC3E}">
        <p14:creationId xmlns:p14="http://schemas.microsoft.com/office/powerpoint/2010/main" val="39967911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a:t>
            </a:r>
            <a:r>
              <a:rPr kumimoji="1" lang="ja-JP" altLang="en-US" dirty="0"/>
              <a:t>。はそのまま</a:t>
            </a:r>
            <a:endParaRPr kumimoji="1" lang="en-US" altLang="ja-JP" dirty="0"/>
          </a:p>
          <a:p>
            <a:endParaRPr kumimoji="1" lang="en-US" altLang="ja-JP" dirty="0"/>
          </a:p>
          <a:p>
            <a:r>
              <a:rPr kumimoji="1" lang="en-US" altLang="ja-JP" dirty="0"/>
              <a:t>2</a:t>
            </a:r>
            <a:r>
              <a:rPr kumimoji="1" lang="ja-JP" altLang="en-US" dirty="0"/>
              <a:t>について、</a:t>
            </a:r>
            <a:endParaRPr kumimoji="1" lang="en-US" altLang="ja-JP" dirty="0"/>
          </a:p>
          <a:p>
            <a:r>
              <a:rPr kumimoji="1" lang="ja-JP" altLang="en-US" dirty="0"/>
              <a:t>学習データセットＤとＭこの変数Ｘ、、、の下で、</a:t>
            </a:r>
            <a:endParaRPr kumimoji="1" lang="en-US" altLang="ja-JP" dirty="0"/>
          </a:p>
          <a:p>
            <a:r>
              <a:rPr kumimoji="1" lang="en-US" altLang="ja-JP" dirty="0"/>
              <a:t>F(x)</a:t>
            </a:r>
            <a:r>
              <a:rPr kumimoji="1" lang="ja-JP" altLang="en-US" dirty="0"/>
              <a:t>と</a:t>
            </a:r>
            <a:r>
              <a:rPr kumimoji="1" lang="en-US" altLang="ja-JP" dirty="0"/>
              <a:t>g(x)</a:t>
            </a:r>
            <a:r>
              <a:rPr kumimoji="1" lang="ja-JP" altLang="en-US" dirty="0"/>
              <a:t>のそれぞれの予測分布が、</a:t>
            </a:r>
            <a:r>
              <a:rPr kumimoji="1" lang="en-US" altLang="ja-JP" dirty="0"/>
              <a:t>D</a:t>
            </a:r>
            <a:r>
              <a:rPr kumimoji="1" lang="ja-JP" altLang="en-US" dirty="0"/>
              <a:t>と</a:t>
            </a:r>
            <a:r>
              <a:rPr kumimoji="1" lang="en-US" altLang="ja-JP" dirty="0"/>
              <a:t>X’</a:t>
            </a:r>
            <a:r>
              <a:rPr kumimoji="1" lang="ja-JP" altLang="en-US" dirty="0"/>
              <a:t>の下で条件月独立であるという事を考慮すると、</a:t>
            </a:r>
            <a:r>
              <a:rPr kumimoji="1" lang="en-US" altLang="ja-JP" dirty="0"/>
              <a:t>h=f-ag</a:t>
            </a:r>
            <a:r>
              <a:rPr kumimoji="1" lang="ja-JP" altLang="en-US" dirty="0"/>
              <a:t>の予測分布も</a:t>
            </a:r>
            <a:r>
              <a:rPr kumimoji="1" lang="en-US" altLang="ja-JP" dirty="0"/>
              <a:t>D</a:t>
            </a:r>
            <a:r>
              <a:rPr kumimoji="1" lang="ja-JP" altLang="en-US" dirty="0"/>
              <a:t>と</a:t>
            </a:r>
            <a:r>
              <a:rPr kumimoji="1" lang="en-US" altLang="ja-JP" dirty="0"/>
              <a:t>X’</a:t>
            </a:r>
            <a:r>
              <a:rPr kumimoji="1" lang="ja-JP" altLang="en-US" dirty="0"/>
              <a:t>の下で</a:t>
            </a:r>
            <a:endParaRPr kumimoji="1" lang="en-US" altLang="ja-JP" dirty="0"/>
          </a:p>
          <a:p>
            <a:r>
              <a:rPr kumimoji="1" lang="ja-JP" altLang="en-US" dirty="0"/>
              <a:t>多変量正規分布で書けることになる。</a:t>
            </a:r>
            <a:endParaRPr kumimoji="1" lang="en-US" altLang="ja-JP" dirty="0"/>
          </a:p>
          <a:p>
            <a:endParaRPr kumimoji="1" lang="en-US" altLang="ja-JP" dirty="0"/>
          </a:p>
          <a:p>
            <a:r>
              <a:rPr kumimoji="1" lang="ja-JP" altLang="en-US" dirty="0"/>
              <a:t>赤字の多次元正規分布を用いると、従来の</a:t>
            </a:r>
            <a:r>
              <a:rPr kumimoji="1" lang="en-US" altLang="ja-JP" dirty="0"/>
              <a:t>BO</a:t>
            </a:r>
            <a:r>
              <a:rPr kumimoji="1" lang="ja-JP" altLang="en-US" dirty="0"/>
              <a:t>と同じ流れで、</a:t>
            </a:r>
            <a:r>
              <a:rPr kumimoji="1" lang="en-US" altLang="ja-JP" dirty="0"/>
              <a:t>h(X)</a:t>
            </a:r>
            <a:r>
              <a:rPr kumimoji="1" lang="ja-JP" altLang="en-US" dirty="0"/>
              <a:t>の予測分布から、獲得関数</a:t>
            </a:r>
            <a:r>
              <a:rPr kumimoji="1" lang="en-US" altLang="ja-JP" dirty="0" err="1"/>
              <a:t>a_h</a:t>
            </a:r>
            <a:r>
              <a:rPr kumimoji="1" lang="en-US" altLang="ja-JP" dirty="0"/>
              <a:t>(x)</a:t>
            </a:r>
            <a:r>
              <a:rPr kumimoji="1" lang="ja-JP" altLang="en-US" dirty="0"/>
              <a:t>を求めるという風になる。</a:t>
            </a:r>
            <a:endParaRPr kumimoji="1" lang="en-US" altLang="ja-JP" dirty="0"/>
          </a:p>
          <a:p>
            <a:r>
              <a:rPr kumimoji="1" lang="ja-JP" altLang="en-US" dirty="0"/>
              <a:t>これよりモンテカルロ獲得関数が用いることが出来るのではないか、という目論見。</a:t>
            </a:r>
            <a:endParaRPr kumimoji="1" lang="en-US" altLang="ja-JP" dirty="0"/>
          </a:p>
          <a:p>
            <a:endParaRPr kumimoji="1" lang="en-US" altLang="ja-JP" dirty="0"/>
          </a:p>
          <a:p>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E5CAF5B5-C1F7-4C84-8E15-B630A5D4FD42}" type="slidenum">
              <a:rPr kumimoji="1" lang="ja-JP" altLang="en-US" smtClean="0"/>
              <a:t>11</a:t>
            </a:fld>
            <a:endParaRPr kumimoji="1" lang="ja-JP" altLang="en-US"/>
          </a:p>
        </p:txBody>
      </p:sp>
    </p:spTree>
    <p:extLst>
      <p:ext uri="{BB962C8B-B14F-4D97-AF65-F5344CB8AC3E}">
        <p14:creationId xmlns:p14="http://schemas.microsoft.com/office/powerpoint/2010/main" val="20972928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EA6C16-D7B8-3ECC-FDC5-959327BC911E}"/>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734AD9FD-C1A2-FA64-CEEA-0D55B5D701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AC898621-D105-0CE9-27D1-A8AF4FBA0E3E}"/>
              </a:ext>
            </a:extLst>
          </p:cNvPr>
          <p:cNvSpPr>
            <a:spLocks noGrp="1"/>
          </p:cNvSpPr>
          <p:nvPr>
            <p:ph type="dt" sz="half" idx="10"/>
          </p:nvPr>
        </p:nvSpPr>
        <p:spPr/>
        <p:txBody>
          <a:bodyPr/>
          <a:lstStyle/>
          <a:p>
            <a:fld id="{78817823-3052-40E3-893C-AF0232C166B4}" type="datetimeFigureOut">
              <a:rPr kumimoji="1" lang="ja-JP" altLang="en-US" smtClean="0"/>
              <a:t>2024/6/30</a:t>
            </a:fld>
            <a:endParaRPr kumimoji="1" lang="ja-JP" altLang="en-US"/>
          </a:p>
        </p:txBody>
      </p:sp>
      <p:sp>
        <p:nvSpPr>
          <p:cNvPr id="5" name="フッター プレースホルダー 4">
            <a:extLst>
              <a:ext uri="{FF2B5EF4-FFF2-40B4-BE49-F238E27FC236}">
                <a16:creationId xmlns:a16="http://schemas.microsoft.com/office/drawing/2014/main" id="{0A5EB7AC-3FAC-2039-978F-5BA3DFC1EEA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0B29266-62B1-86F9-261E-67E59B0D7101}"/>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2740202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2B6572-3EC8-BA85-3A0C-96D2B48D4C4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63D3302F-338C-05E5-3087-92A75E80BB95}"/>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8DC2AD1-800C-FC71-8849-CC6B57E9EFD7}"/>
              </a:ext>
            </a:extLst>
          </p:cNvPr>
          <p:cNvSpPr>
            <a:spLocks noGrp="1"/>
          </p:cNvSpPr>
          <p:nvPr>
            <p:ph type="dt" sz="half" idx="10"/>
          </p:nvPr>
        </p:nvSpPr>
        <p:spPr/>
        <p:txBody>
          <a:bodyPr/>
          <a:lstStyle/>
          <a:p>
            <a:fld id="{78817823-3052-40E3-893C-AF0232C166B4}" type="datetimeFigureOut">
              <a:rPr kumimoji="1" lang="ja-JP" altLang="en-US" smtClean="0"/>
              <a:t>2024/6/30</a:t>
            </a:fld>
            <a:endParaRPr kumimoji="1" lang="ja-JP" altLang="en-US"/>
          </a:p>
        </p:txBody>
      </p:sp>
      <p:sp>
        <p:nvSpPr>
          <p:cNvPr id="5" name="フッター プレースホルダー 4">
            <a:extLst>
              <a:ext uri="{FF2B5EF4-FFF2-40B4-BE49-F238E27FC236}">
                <a16:creationId xmlns:a16="http://schemas.microsoft.com/office/drawing/2014/main" id="{E4580A90-1EEF-2D15-BC23-D56B64EDABB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9D5C7C4-F4A6-5756-D2B6-7A954FBA0C88}"/>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373636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D2AA5748-BCED-D691-E324-375727F7C6BA}"/>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3564CBA-BB06-4BBD-CEF4-5F2B33A6F758}"/>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7FD4A25-F0BA-6D2A-1657-D019CA2FBBF9}"/>
              </a:ext>
            </a:extLst>
          </p:cNvPr>
          <p:cNvSpPr>
            <a:spLocks noGrp="1"/>
          </p:cNvSpPr>
          <p:nvPr>
            <p:ph type="dt" sz="half" idx="10"/>
          </p:nvPr>
        </p:nvSpPr>
        <p:spPr/>
        <p:txBody>
          <a:bodyPr/>
          <a:lstStyle/>
          <a:p>
            <a:fld id="{78817823-3052-40E3-893C-AF0232C166B4}" type="datetimeFigureOut">
              <a:rPr kumimoji="1" lang="ja-JP" altLang="en-US" smtClean="0"/>
              <a:t>2024/6/30</a:t>
            </a:fld>
            <a:endParaRPr kumimoji="1" lang="ja-JP" altLang="en-US"/>
          </a:p>
        </p:txBody>
      </p:sp>
      <p:sp>
        <p:nvSpPr>
          <p:cNvPr id="5" name="フッター プレースホルダー 4">
            <a:extLst>
              <a:ext uri="{FF2B5EF4-FFF2-40B4-BE49-F238E27FC236}">
                <a16:creationId xmlns:a16="http://schemas.microsoft.com/office/drawing/2014/main" id="{57CFE0AC-8A8D-CBBC-3565-F70B3B9FC4F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C626F97-23CC-EF7E-45D9-3ED71C0E79F6}"/>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3566309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C55260-8AB6-1BC6-FDC0-CB9AED477C2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6027CAB-D5B5-C671-C154-865C6C31451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0B9F2D8-8200-9085-0F0C-25158EB8DF19}"/>
              </a:ext>
            </a:extLst>
          </p:cNvPr>
          <p:cNvSpPr>
            <a:spLocks noGrp="1"/>
          </p:cNvSpPr>
          <p:nvPr>
            <p:ph type="dt" sz="half" idx="10"/>
          </p:nvPr>
        </p:nvSpPr>
        <p:spPr/>
        <p:txBody>
          <a:bodyPr/>
          <a:lstStyle/>
          <a:p>
            <a:fld id="{78817823-3052-40E3-893C-AF0232C166B4}" type="datetimeFigureOut">
              <a:rPr kumimoji="1" lang="ja-JP" altLang="en-US" smtClean="0"/>
              <a:t>2024/6/30</a:t>
            </a:fld>
            <a:endParaRPr kumimoji="1" lang="ja-JP" altLang="en-US"/>
          </a:p>
        </p:txBody>
      </p:sp>
      <p:sp>
        <p:nvSpPr>
          <p:cNvPr id="5" name="フッター プレースホルダー 4">
            <a:extLst>
              <a:ext uri="{FF2B5EF4-FFF2-40B4-BE49-F238E27FC236}">
                <a16:creationId xmlns:a16="http://schemas.microsoft.com/office/drawing/2014/main" id="{E5E2B035-82AA-8406-EE8A-C64CD584C6C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2AB0815-8717-0833-0DFB-ECEDF9900BE3}"/>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3401559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0C3943-0100-69BE-AD84-7F016B6BE268}"/>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A544E1F-9A00-FF93-1C70-A4144AFDF6A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1057FDD9-28A3-6633-A0B6-8EBAF41C1927}"/>
              </a:ext>
            </a:extLst>
          </p:cNvPr>
          <p:cNvSpPr>
            <a:spLocks noGrp="1"/>
          </p:cNvSpPr>
          <p:nvPr>
            <p:ph type="dt" sz="half" idx="10"/>
          </p:nvPr>
        </p:nvSpPr>
        <p:spPr/>
        <p:txBody>
          <a:bodyPr/>
          <a:lstStyle/>
          <a:p>
            <a:fld id="{78817823-3052-40E3-893C-AF0232C166B4}" type="datetimeFigureOut">
              <a:rPr kumimoji="1" lang="ja-JP" altLang="en-US" smtClean="0"/>
              <a:t>2024/6/30</a:t>
            </a:fld>
            <a:endParaRPr kumimoji="1" lang="ja-JP" altLang="en-US"/>
          </a:p>
        </p:txBody>
      </p:sp>
      <p:sp>
        <p:nvSpPr>
          <p:cNvPr id="5" name="フッター プレースホルダー 4">
            <a:extLst>
              <a:ext uri="{FF2B5EF4-FFF2-40B4-BE49-F238E27FC236}">
                <a16:creationId xmlns:a16="http://schemas.microsoft.com/office/drawing/2014/main" id="{F24B463E-BC70-CFF9-37CE-6C6A78C512B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7282089-B131-581C-B5F3-B5005144AF77}"/>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08971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40D8A7-0B20-1763-213D-C1B51525CD2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60EB352-8777-53E5-B3C6-ABD0D0F2F1F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1554EF7-D90B-EDFA-6837-17FE5FB8EE45}"/>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088939E9-F0BC-129C-08FE-3F9D829E19A0}"/>
              </a:ext>
            </a:extLst>
          </p:cNvPr>
          <p:cNvSpPr>
            <a:spLocks noGrp="1"/>
          </p:cNvSpPr>
          <p:nvPr>
            <p:ph type="dt" sz="half" idx="10"/>
          </p:nvPr>
        </p:nvSpPr>
        <p:spPr/>
        <p:txBody>
          <a:bodyPr/>
          <a:lstStyle/>
          <a:p>
            <a:fld id="{78817823-3052-40E3-893C-AF0232C166B4}" type="datetimeFigureOut">
              <a:rPr kumimoji="1" lang="ja-JP" altLang="en-US" smtClean="0"/>
              <a:t>2024/6/30</a:t>
            </a:fld>
            <a:endParaRPr kumimoji="1" lang="ja-JP" altLang="en-US"/>
          </a:p>
        </p:txBody>
      </p:sp>
      <p:sp>
        <p:nvSpPr>
          <p:cNvPr id="6" name="フッター プレースホルダー 5">
            <a:extLst>
              <a:ext uri="{FF2B5EF4-FFF2-40B4-BE49-F238E27FC236}">
                <a16:creationId xmlns:a16="http://schemas.microsoft.com/office/drawing/2014/main" id="{E1446B08-F017-26AD-BFE8-DBBF487CD7D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229DAE5-7466-5CBF-9616-6EE98B869BCE}"/>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162777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FA1E65-989D-5E0A-043F-A64FFE30A5F4}"/>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983790C-6801-BA6E-464E-73942EBB70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8070F339-9639-3273-F9FE-20465F54C2B9}"/>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85CC56D9-14D7-E2D1-9954-13EFF00500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832CB04-CAB2-3321-9ABB-B68C0253B89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C53BD498-A81E-339A-7ED9-ED4CAA548F3D}"/>
              </a:ext>
            </a:extLst>
          </p:cNvPr>
          <p:cNvSpPr>
            <a:spLocks noGrp="1"/>
          </p:cNvSpPr>
          <p:nvPr>
            <p:ph type="dt" sz="half" idx="10"/>
          </p:nvPr>
        </p:nvSpPr>
        <p:spPr/>
        <p:txBody>
          <a:bodyPr/>
          <a:lstStyle/>
          <a:p>
            <a:fld id="{78817823-3052-40E3-893C-AF0232C166B4}" type="datetimeFigureOut">
              <a:rPr kumimoji="1" lang="ja-JP" altLang="en-US" smtClean="0"/>
              <a:t>2024/6/30</a:t>
            </a:fld>
            <a:endParaRPr kumimoji="1" lang="ja-JP" altLang="en-US"/>
          </a:p>
        </p:txBody>
      </p:sp>
      <p:sp>
        <p:nvSpPr>
          <p:cNvPr id="8" name="フッター プレースホルダー 7">
            <a:extLst>
              <a:ext uri="{FF2B5EF4-FFF2-40B4-BE49-F238E27FC236}">
                <a16:creationId xmlns:a16="http://schemas.microsoft.com/office/drawing/2014/main" id="{83D12228-523B-7311-1B8A-6EBF438EC340}"/>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1B22357D-5E25-65FE-67BD-5496F4B15A13}"/>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288453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041D9AB-F48E-8BB0-1EB4-1F42421AC46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53E8D40-F000-C14A-9AB6-6258EF5005C6}"/>
              </a:ext>
            </a:extLst>
          </p:cNvPr>
          <p:cNvSpPr>
            <a:spLocks noGrp="1"/>
          </p:cNvSpPr>
          <p:nvPr>
            <p:ph type="dt" sz="half" idx="10"/>
          </p:nvPr>
        </p:nvSpPr>
        <p:spPr/>
        <p:txBody>
          <a:bodyPr/>
          <a:lstStyle/>
          <a:p>
            <a:fld id="{78817823-3052-40E3-893C-AF0232C166B4}" type="datetimeFigureOut">
              <a:rPr kumimoji="1" lang="ja-JP" altLang="en-US" smtClean="0"/>
              <a:t>2024/6/30</a:t>
            </a:fld>
            <a:endParaRPr kumimoji="1" lang="ja-JP" altLang="en-US"/>
          </a:p>
        </p:txBody>
      </p:sp>
      <p:sp>
        <p:nvSpPr>
          <p:cNvPr id="4" name="フッター プレースホルダー 3">
            <a:extLst>
              <a:ext uri="{FF2B5EF4-FFF2-40B4-BE49-F238E27FC236}">
                <a16:creationId xmlns:a16="http://schemas.microsoft.com/office/drawing/2014/main" id="{2C5AFA5E-CD92-C82B-1ADC-78F05CCCCCE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D1E91B96-8B4B-EE35-D6BA-58C69F0863DD}"/>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327921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65C5692-AB27-DBEF-B1DB-7286CC4D32FE}"/>
              </a:ext>
            </a:extLst>
          </p:cNvPr>
          <p:cNvSpPr>
            <a:spLocks noGrp="1"/>
          </p:cNvSpPr>
          <p:nvPr>
            <p:ph type="dt" sz="half" idx="10"/>
          </p:nvPr>
        </p:nvSpPr>
        <p:spPr/>
        <p:txBody>
          <a:bodyPr/>
          <a:lstStyle/>
          <a:p>
            <a:fld id="{78817823-3052-40E3-893C-AF0232C166B4}" type="datetimeFigureOut">
              <a:rPr kumimoji="1" lang="ja-JP" altLang="en-US" smtClean="0"/>
              <a:t>2024/6/30</a:t>
            </a:fld>
            <a:endParaRPr kumimoji="1" lang="ja-JP" altLang="en-US"/>
          </a:p>
        </p:txBody>
      </p:sp>
      <p:sp>
        <p:nvSpPr>
          <p:cNvPr id="3" name="フッター プレースホルダー 2">
            <a:extLst>
              <a:ext uri="{FF2B5EF4-FFF2-40B4-BE49-F238E27FC236}">
                <a16:creationId xmlns:a16="http://schemas.microsoft.com/office/drawing/2014/main" id="{F45F834B-0589-B8C3-12E5-9679DE7C3E41}"/>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48995981-27A9-669D-1805-50BC93358649}"/>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64290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685F99-436D-F8F4-CFC2-011C00CDF80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ECEFADD-98EF-24F5-30F6-DFD1A9005C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52DC9592-7FE7-5D0F-5255-088FB98608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465025A-4D04-6113-5DCB-EB8EC4F7DB32}"/>
              </a:ext>
            </a:extLst>
          </p:cNvPr>
          <p:cNvSpPr>
            <a:spLocks noGrp="1"/>
          </p:cNvSpPr>
          <p:nvPr>
            <p:ph type="dt" sz="half" idx="10"/>
          </p:nvPr>
        </p:nvSpPr>
        <p:spPr/>
        <p:txBody>
          <a:bodyPr/>
          <a:lstStyle/>
          <a:p>
            <a:fld id="{78817823-3052-40E3-893C-AF0232C166B4}" type="datetimeFigureOut">
              <a:rPr kumimoji="1" lang="ja-JP" altLang="en-US" smtClean="0"/>
              <a:t>2024/6/30</a:t>
            </a:fld>
            <a:endParaRPr kumimoji="1" lang="ja-JP" altLang="en-US"/>
          </a:p>
        </p:txBody>
      </p:sp>
      <p:sp>
        <p:nvSpPr>
          <p:cNvPr id="6" name="フッター プレースホルダー 5">
            <a:extLst>
              <a:ext uri="{FF2B5EF4-FFF2-40B4-BE49-F238E27FC236}">
                <a16:creationId xmlns:a16="http://schemas.microsoft.com/office/drawing/2014/main" id="{401180C7-1965-926D-C3D2-1423223FD60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6ACEB06-E011-C235-6008-137472E1A69B}"/>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47667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75AB44-AE99-1C9D-CFF7-00E6A7F1912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7DAEADF4-E213-B46A-645E-5FB9A9EEA8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625BCD1B-E870-F64E-2CCC-B47DEB9C2A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854A579-A90A-33BB-2D5E-21A5340CA716}"/>
              </a:ext>
            </a:extLst>
          </p:cNvPr>
          <p:cNvSpPr>
            <a:spLocks noGrp="1"/>
          </p:cNvSpPr>
          <p:nvPr>
            <p:ph type="dt" sz="half" idx="10"/>
          </p:nvPr>
        </p:nvSpPr>
        <p:spPr/>
        <p:txBody>
          <a:bodyPr/>
          <a:lstStyle/>
          <a:p>
            <a:fld id="{78817823-3052-40E3-893C-AF0232C166B4}" type="datetimeFigureOut">
              <a:rPr kumimoji="1" lang="ja-JP" altLang="en-US" smtClean="0"/>
              <a:t>2024/6/30</a:t>
            </a:fld>
            <a:endParaRPr kumimoji="1" lang="ja-JP" altLang="en-US"/>
          </a:p>
        </p:txBody>
      </p:sp>
      <p:sp>
        <p:nvSpPr>
          <p:cNvPr id="6" name="フッター プレースホルダー 5">
            <a:extLst>
              <a:ext uri="{FF2B5EF4-FFF2-40B4-BE49-F238E27FC236}">
                <a16:creationId xmlns:a16="http://schemas.microsoft.com/office/drawing/2014/main" id="{5BF918FF-9831-8742-1E43-5CDE5133CDF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76D499B-E3CF-7DAD-58AD-701AC9FC3229}"/>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166005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12B61A8B-2BB2-1786-E11F-B64DA59837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643C887-35BA-6329-3DC7-44EEF1D52A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9617D71-98BD-CA30-492A-199B615300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8817823-3052-40E3-893C-AF0232C166B4}" type="datetimeFigureOut">
              <a:rPr kumimoji="1" lang="ja-JP" altLang="en-US" smtClean="0"/>
              <a:t>2024/6/30</a:t>
            </a:fld>
            <a:endParaRPr kumimoji="1" lang="ja-JP" altLang="en-US"/>
          </a:p>
        </p:txBody>
      </p:sp>
      <p:sp>
        <p:nvSpPr>
          <p:cNvPr id="5" name="フッター プレースホルダー 4">
            <a:extLst>
              <a:ext uri="{FF2B5EF4-FFF2-40B4-BE49-F238E27FC236}">
                <a16:creationId xmlns:a16="http://schemas.microsoft.com/office/drawing/2014/main" id="{50F5C4A8-AA96-CD8C-9224-D9E2733194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4912EECC-799D-59B6-F550-3CD364B5EF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8549810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D003D14F-E5C1-DFFC-D95A-4B1B7DBED1A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760678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D314883-D3FC-B00F-7EBE-9409499AA756}"/>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015073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F58BA96-7560-B2AA-D007-A20AA20CAD39}"/>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805494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6DFCC4D9-F841-23CB-6163-AE82F924729D}"/>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164208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6681F99-6D60-EE7C-F5A3-07F12EC8614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945864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79675BC4-DCC3-2BB6-0119-19ED5AC3BBC0}"/>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870789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A034B994-5935-57FB-C9B0-7AA9BBFBC5A4}"/>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872939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F5CA208-076C-C43E-DCA1-6B7819E321A7}"/>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821179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EF28037B-3518-AAAD-CBDA-E35E2EFDCC8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316686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55829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7361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098817A-28DE-2386-3F9E-CB56C8E4B99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431096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4698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13791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510173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573726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65450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1454962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30627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362270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7793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26265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6655A49-B9B1-5617-CDE7-9425CFFB7DD9}"/>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442077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69866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160030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94086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2B7448F-2064-3DB8-6279-38649155724A}"/>
              </a:ext>
            </a:extLst>
          </p:cNvPr>
          <p:cNvSpPr txBox="1"/>
          <p:nvPr/>
        </p:nvSpPr>
        <p:spPr>
          <a:xfrm>
            <a:off x="2628537" y="1541417"/>
            <a:ext cx="6484983" cy="3447098"/>
          </a:xfrm>
          <a:prstGeom prst="rect">
            <a:avLst/>
          </a:prstGeom>
          <a:noFill/>
        </p:spPr>
        <p:txBody>
          <a:bodyPr wrap="square" rtlCol="0">
            <a:spAutoFit/>
          </a:bodyPr>
          <a:lstStyle/>
          <a:p>
            <a:r>
              <a:rPr kumimoji="1" lang="en-US" altLang="ja-JP" sz="20000" dirty="0">
                <a:solidFill>
                  <a:srgbClr val="3333FF"/>
                </a:solidFill>
                <a:latin typeface="Meiryo UI" panose="020B0604030504040204" pitchFamily="50" charset="-128"/>
                <a:ea typeface="Meiryo UI" panose="020B0604030504040204" pitchFamily="50" charset="-128"/>
              </a:rPr>
              <a:t>Q</a:t>
            </a:r>
            <a:r>
              <a:rPr kumimoji="1" lang="ja-JP" altLang="en-US" sz="20000" dirty="0">
                <a:latin typeface="Meiryo UI" panose="020B0604030504040204" pitchFamily="50" charset="-128"/>
                <a:ea typeface="Meiryo UI" panose="020B0604030504040204" pitchFamily="50" charset="-128"/>
              </a:rPr>
              <a:t>＆</a:t>
            </a:r>
            <a:r>
              <a:rPr kumimoji="1" lang="en-US" altLang="ja-JP" sz="20000" dirty="0">
                <a:solidFill>
                  <a:srgbClr val="FF5050"/>
                </a:solidFill>
                <a:latin typeface="Meiryo UI" panose="020B0604030504040204" pitchFamily="50" charset="-128"/>
                <a:ea typeface="Meiryo UI" panose="020B0604030504040204" pitchFamily="50" charset="-128"/>
              </a:rPr>
              <a:t>A</a:t>
            </a:r>
          </a:p>
          <a:p>
            <a:endParaRPr lang="en-US" alt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0938481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2B7448F-2064-3DB8-6279-38649155724A}"/>
              </a:ext>
            </a:extLst>
          </p:cNvPr>
          <p:cNvSpPr txBox="1"/>
          <p:nvPr/>
        </p:nvSpPr>
        <p:spPr>
          <a:xfrm>
            <a:off x="200297" y="200297"/>
            <a:ext cx="11887200" cy="646331"/>
          </a:xfrm>
          <a:prstGeom prst="rect">
            <a:avLst/>
          </a:prstGeom>
          <a:noFill/>
        </p:spPr>
        <p:txBody>
          <a:bodyPr wrap="square" rtlCol="0">
            <a:spAutoFit/>
          </a:bodyPr>
          <a:lstStyle/>
          <a:p>
            <a:r>
              <a:rPr kumimoji="1" lang="ja-JP" altLang="en-US" dirty="0">
                <a:latin typeface="Meiryo UI" panose="020B0604030504040204" pitchFamily="50" charset="-128"/>
                <a:ea typeface="Meiryo UI" panose="020B0604030504040204" pitchFamily="50" charset="-128"/>
              </a:rPr>
              <a:t>●</a:t>
            </a:r>
            <a:r>
              <a:rPr kumimoji="1" lang="en-US" altLang="ja-JP" dirty="0">
                <a:solidFill>
                  <a:srgbClr val="3333FF"/>
                </a:solidFill>
                <a:latin typeface="Meiryo UI" panose="020B0604030504040204" pitchFamily="50" charset="-128"/>
                <a:ea typeface="Meiryo UI" panose="020B0604030504040204" pitchFamily="50" charset="-128"/>
              </a:rPr>
              <a:t>Q</a:t>
            </a:r>
            <a:r>
              <a:rPr kumimoji="1" lang="ja-JP" altLang="en-US" dirty="0">
                <a:latin typeface="Meiryo UI" panose="020B0604030504040204" pitchFamily="50" charset="-128"/>
                <a:ea typeface="Meiryo UI" panose="020B0604030504040204" pitchFamily="50" charset="-128"/>
              </a:rPr>
              <a:t>＆</a:t>
            </a:r>
            <a:r>
              <a:rPr kumimoji="1" lang="en-US" altLang="ja-JP" dirty="0">
                <a:solidFill>
                  <a:srgbClr val="FF5050"/>
                </a:solidFill>
                <a:latin typeface="Meiryo UI" panose="020B0604030504040204" pitchFamily="50" charset="-128"/>
                <a:ea typeface="Meiryo UI" panose="020B0604030504040204" pitchFamily="50" charset="-128"/>
              </a:rPr>
              <a:t>A</a:t>
            </a:r>
          </a:p>
          <a:p>
            <a:endParaRPr lang="en-US" alt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565294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052565A-C4B4-7D63-0F65-C9B54272EB18}"/>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891484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C654332-D7C9-D37A-C13D-43C3D0C3639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426462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45D3B10-6C32-3888-D47B-0274BCAD6F94}"/>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066362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9C84217-A834-A3B8-F977-9F23FE99FD2E}"/>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9135913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9F389D0-33AC-A02F-998E-5346A0108E8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0734038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99C1A2D7-4A4A-E8E3-2A7F-979D10EF4ADD}"/>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2276700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4645</TotalTime>
  <Words>1165</Words>
  <Application>Microsoft Office PowerPoint</Application>
  <PresentationFormat>ワイド画面</PresentationFormat>
  <Paragraphs>109</Paragraphs>
  <Slides>34</Slides>
  <Notes>14</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34</vt:i4>
      </vt:variant>
    </vt:vector>
  </HeadingPairs>
  <TitlesOfParts>
    <vt:vector size="39" baseType="lpstr">
      <vt:lpstr>Meiryo UI</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hirooka hirooka</dc:creator>
  <cp:lastModifiedBy>hirooka hirooka</cp:lastModifiedBy>
  <cp:revision>258</cp:revision>
  <dcterms:created xsi:type="dcterms:W3CDTF">2024-06-02T16:53:27Z</dcterms:created>
  <dcterms:modified xsi:type="dcterms:W3CDTF">2024-06-30T02:29:44Z</dcterms:modified>
</cp:coreProperties>
</file>

<file path=docProps/thumbnail.jpeg>
</file>